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6E37E4-2B75-4518-B5D4-6D96E5011B42}">
  <a:tblStyle styleId="{E06E37E4-2B75-4518-B5D4-6D96E5011B4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60568c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960568c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7f92830f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7f92830f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7f92830f8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7f92830f8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7f92830f8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7f92830f8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7f92830f8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7f92830f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7f92830f8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7f92830f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f92830f8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f92830f8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f92830f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7f92830f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7f92830f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7f92830f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7f92830f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7f92830f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7f92830f8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7f92830f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7f92830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97f92830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98600d15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98600d15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7f92830f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7f92830f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8600d15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8600d15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98600d15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98600d15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98600d15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98600d15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98600d157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98600d15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8600d157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8600d15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98600d157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98600d157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98600d15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98600d15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8600d157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8600d157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7f92830f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97f92830f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8600d15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8600d15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98600d157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998600d157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98600d157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998600d157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98600d157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98600d157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98600d157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98600d157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98600d157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98600d157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60568cd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960568cd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60568c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960568c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98600d157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998600d157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98600d157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98600d157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7f92830f8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7f92830f8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98600d157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998600d157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98600d157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98600d157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98600d157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98600d157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998600d157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998600d157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98600d157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98600d157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98600d157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998600d157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98600d157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98600d157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98600d157_1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98600d157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98600d157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98600d157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98600d157_1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98600d157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7f92830f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7f92830f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98600d157_1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98600d157_1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98600d157_1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98600d157_1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98600d157_1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998600d157_1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98600d157_1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998600d157_1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8600d157_1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8600d157_1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998600d157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998600d157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8600d157_1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8600d157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998600d157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998600d157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98600d157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998600d157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98600d157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98600d157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7f92830f8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7f92830f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98600d157_1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998600d157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98600d157_1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998600d157_1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998600d157_1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998600d157_1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998600d157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998600d157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7f92830f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7f92830f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7f92830f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7f92830f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7f92830f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7f92830f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9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20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ubmb.onlinelibrary.wiley.com/doi/full/10.1002/bmb.2141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iubmb.onlinelibrary.wiley.com/doi/full/10.1002/bmb.21413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hyperlink" Target="https://stackoverflow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tackoverflow.com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cripps.zoom.us/j/94470125565?pwd=clROZnB6UWtjK1dNTnlwTER0cmdZdz09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SuLab/Applied-Bioinformatics/tree/Fall-2020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SuLab/Applied-Bioinformatics/tree/Fall-2020" TargetMode="Externa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hyperlink" Target="https://linuxize.com/post/how-to-rename-files-in-linux/" TargetMode="External"/><Relationship Id="rId10" Type="http://schemas.openxmlformats.org/officeDocument/2006/relationships/hyperlink" Target="https://vitux.com/10-deadly-commands-that-you-should-never-run-on-linux/" TargetMode="External"/><Relationship Id="rId13" Type="http://schemas.openxmlformats.org/officeDocument/2006/relationships/hyperlink" Target="https://regex101.com/" TargetMode="External"/><Relationship Id="rId12" Type="http://schemas.openxmlformats.org/officeDocument/2006/relationships/hyperlink" Target="https://opensource.com/article/19/11/how-regular-expressions-awk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SuLab/Applied-Bioinformatics/tree/Fall-2018#yolandas-handouts" TargetMode="External"/><Relationship Id="rId4" Type="http://schemas.openxmlformats.org/officeDocument/2006/relationships/hyperlink" Target="https://www.learnshell.org/" TargetMode="External"/><Relationship Id="rId9" Type="http://schemas.openxmlformats.org/officeDocument/2006/relationships/hyperlink" Target="https://mywiki.wooledge.org/BashGuide/SpecialCharacters" TargetMode="External"/><Relationship Id="rId14" Type="http://schemas.openxmlformats.org/officeDocument/2006/relationships/hyperlink" Target="https://guides.github.com/activities/hello-world/" TargetMode="External"/><Relationship Id="rId5" Type="http://schemas.openxmlformats.org/officeDocument/2006/relationships/hyperlink" Target="https://www.gnu.org/software/bash/manual/bash.pdf" TargetMode="External"/><Relationship Id="rId6" Type="http://schemas.openxmlformats.org/officeDocument/2006/relationships/hyperlink" Target="http://index-of.co.uk/Programming/Bash_Guide_for_Beginners_2nd_Ed.pdf" TargetMode="External"/><Relationship Id="rId7" Type="http://schemas.openxmlformats.org/officeDocument/2006/relationships/hyperlink" Target="https://theswissbay.ch/pdf/Gentoomen%20Library/Programming/Bash/O%27Reilly%20bash%20CookBook.pdf" TargetMode="External"/><Relationship Id="rId8" Type="http://schemas.openxmlformats.org/officeDocument/2006/relationships/hyperlink" Target="https://seankross.com/the-unix-workbench/command-line-basics.html#hello-termina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hyperlink" Target="https://pubmed.ncbi.nlm.nih.gov/29624415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hyperlink" Target="https://git-scm.com/book/en/v2/Getting-Started-About-Version-Contro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image" Target="../media/image3.jp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hyperlink" Target="https://en.wikipedia.org/wiki/R_(programming_language)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newgenapps.com/blog/6-reasons-why-choose-r-programming-for-data-science-projects/" TargetMode="External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tutorialspoint.com/r/index.htm" TargetMode="External"/><Relationship Id="rId4" Type="http://schemas.openxmlformats.org/officeDocument/2006/relationships/hyperlink" Target="http://swcarpentry.github.io/r-novice-gapminder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tutorialspoint.com/r/index.htm" TargetMode="External"/><Relationship Id="rId4" Type="http://schemas.openxmlformats.org/officeDocument/2006/relationships/hyperlink" Target="http://swcarpentry.github.io/r-novice-gapminder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tutorialspoint.com/r/index.htm" TargetMode="External"/><Relationship Id="rId4" Type="http://schemas.openxmlformats.org/officeDocument/2006/relationships/hyperlink" Target="http://swcarpentry.github.io/r-novice-gapminder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hyperlink" Target="https://rstudio-education.github.io/hopr/r-objects.html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a9_0UUUNt-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a9_0UUUNt-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a9_0UUUNt-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A3.aa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Refresh of Week 2</a:t>
            </a:r>
            <a:endParaRPr/>
          </a:p>
        </p:txBody>
      </p:sp>
      <p:sp>
        <p:nvSpPr>
          <p:cNvPr id="103" name="Google Shape;103;p25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7" name="Google Shape;187;p3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4"/>
          <p:cNvSpPr txBox="1"/>
          <p:nvPr/>
        </p:nvSpPr>
        <p:spPr>
          <a:xfrm>
            <a:off x="321175" y="1071750"/>
            <a:ext cx="820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Groups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Similar concepts as code review, but may be more discussion-oriented depending on the question(s)</a:t>
            </a:r>
            <a:endParaRPr sz="2000">
              <a:solidFill>
                <a:srgbClr val="434343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95" name="Google Shape;195;p3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321175" y="1071750"/>
            <a:ext cx="820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Groups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Similar concepts as code review, but may be more discussion-oriented depending on the question(s)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Remember to take a step back, or forward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generally “a talker”,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step back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general “a listener”,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step forward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3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321175" y="1071750"/>
            <a:ext cx="820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Groups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Similar concepts as code review, but may be more discussion-oriented depending on the question(s)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Remember to take a step back, or forward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generally “a talker”,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step back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general “a listener”,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step forward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 feel ahead, teach others what you’ve learned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unsure, answer questions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  <a:highlight>
                  <a:srgbClr val="B6D7A8"/>
                </a:highlight>
              </a:rPr>
              <a:t>The less judgement, the more learning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11" name="Google Shape;211;p3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321175" y="107175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Think-Pair-Share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You may intentionally be paired in </a:t>
            </a:r>
            <a:r>
              <a:rPr lang="en" sz="2000">
                <a:solidFill>
                  <a:srgbClr val="434343"/>
                </a:solidFill>
                <a:highlight>
                  <a:srgbClr val="B6D7A8"/>
                </a:highlight>
              </a:rPr>
              <a:t>a teacher-learner dynamic</a:t>
            </a:r>
            <a:r>
              <a:rPr lang="en" sz="2000">
                <a:solidFill>
                  <a:srgbClr val="434343"/>
                </a:solidFill>
              </a:rPr>
              <a:t> (and you will find yourself at either end throughout the class)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19" name="Google Shape;219;p3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321175" y="107175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Think-Pair-Share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You may intentionally be paired in </a:t>
            </a:r>
            <a:r>
              <a:rPr lang="en" sz="2000">
                <a:solidFill>
                  <a:srgbClr val="434343"/>
                </a:solidFill>
                <a:highlight>
                  <a:srgbClr val="B6D7A8"/>
                </a:highlight>
              </a:rPr>
              <a:t>a teacher-learner dynamic</a:t>
            </a:r>
            <a:r>
              <a:rPr lang="en" sz="2000">
                <a:solidFill>
                  <a:srgbClr val="434343"/>
                </a:solidFill>
              </a:rPr>
              <a:t> (and you will find yourself at either end throughout the class)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You may intentionally be paired with someone at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  <a:highlight>
                  <a:srgbClr val="B6D7A8"/>
                </a:highlight>
              </a:rPr>
              <a:t>the same learning stage</a:t>
            </a:r>
            <a:r>
              <a:rPr lang="en" sz="2000">
                <a:solidFill>
                  <a:srgbClr val="434343"/>
                </a:solidFill>
              </a:rPr>
              <a:t> for deeper discussion</a:t>
            </a:r>
            <a:br>
              <a:rPr lang="en" sz="2000">
                <a:solidFill>
                  <a:srgbClr val="434343"/>
                </a:solidFill>
              </a:rPr>
            </a:br>
            <a:br>
              <a:rPr lang="en" sz="2000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27" name="Google Shape;227;p3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39"/>
          <p:cNvSpPr txBox="1"/>
          <p:nvPr/>
        </p:nvSpPr>
        <p:spPr>
          <a:xfrm>
            <a:off x="321175" y="1071750"/>
            <a:ext cx="84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Individual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This means we think you’re ready to try it out on your own!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We expect you to ‘get stuck’ and overcome it</a:t>
            </a:r>
            <a:r>
              <a:rPr lang="en" sz="2000">
                <a:solidFill>
                  <a:srgbClr val="434343"/>
                </a:solidFill>
              </a:rPr>
              <a:t>,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this is part of the learning process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35" name="Google Shape;235;p4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0"/>
          <p:cNvSpPr txBox="1"/>
          <p:nvPr/>
        </p:nvSpPr>
        <p:spPr>
          <a:xfrm>
            <a:off x="321175" y="1071750"/>
            <a:ext cx="84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Individual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This means we think you’re ready to try it out on your own!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We expect you to ‘get stuck’ and overcome it,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this is part of the learning process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After you’ve attempted but continue to experience hurdles, this is a great time to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reach out to TAs and instructors help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0000"/>
                </a:solidFill>
                <a:highlight>
                  <a:srgbClr val="FFE599"/>
                </a:highlight>
              </a:rPr>
              <a:t>Why do we do this?</a:t>
            </a:r>
            <a:endParaRPr b="1">
              <a:solidFill>
                <a:srgbClr val="000000"/>
              </a:solidFill>
              <a:highlight>
                <a:srgbClr val="FFE599"/>
              </a:highlight>
            </a:endParaRPr>
          </a:p>
        </p:txBody>
      </p:sp>
      <p:cxnSp>
        <p:nvCxnSpPr>
          <p:cNvPr id="243" name="Google Shape;243;p4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1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Individual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0000"/>
                </a:solidFill>
              </a:rPr>
              <a:t>Because we’re lazy 😎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251" name="Google Shape;251;p4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2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Individual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0000"/>
                </a:solidFill>
              </a:rPr>
              <a:t>Because </a:t>
            </a:r>
            <a:r>
              <a:rPr b="1" lang="en" strike="sngStrike">
                <a:solidFill>
                  <a:srgbClr val="000000"/>
                </a:solidFill>
              </a:rPr>
              <a:t>we’re lazy 😎</a:t>
            </a:r>
            <a:r>
              <a:rPr b="1" lang="en">
                <a:solidFill>
                  <a:srgbClr val="000000"/>
                </a:solidFill>
              </a:rPr>
              <a:t> active learning is effective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259" name="Google Shape;259;p4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321175" y="1071750"/>
            <a:ext cx="843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Individual</a:t>
            </a:r>
            <a:br>
              <a:rPr b="1" lang="en" sz="2000">
                <a:solidFill>
                  <a:srgbClr val="3C78D8"/>
                </a:solidFill>
              </a:rPr>
            </a:br>
            <a:endParaRPr b="1" sz="2000">
              <a:solidFill>
                <a:srgbClr val="3C78D8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We can talk your ears off for 1.5 hours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(which is difficult for anyone to pay attention, let-alone on Zoom)</a:t>
            </a:r>
            <a:br>
              <a:rPr lang="en" sz="2000">
                <a:solidFill>
                  <a:srgbClr val="434343"/>
                </a:solidFill>
              </a:rPr>
            </a:br>
            <a:r>
              <a:rPr b="1" i="1" lang="en" sz="2000">
                <a:solidFill>
                  <a:srgbClr val="434343"/>
                </a:solidFill>
                <a:highlight>
                  <a:srgbClr val="FFE599"/>
                </a:highlight>
              </a:rPr>
              <a:t>or</a:t>
            </a:r>
            <a:endParaRPr b="1"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we can give you exercises in real time to solidify knowledge we teach</a:t>
            </a:r>
            <a:endParaRPr sz="20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110825" y="4663225"/>
            <a:ext cx="533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https://iubmb.onlinelibrary.wiley.com/doi/full/10.1002/bmb.21413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600"/>
              <a:t>How much time did you spend on HW2?</a:t>
            </a:r>
            <a:br>
              <a:rPr b="1" lang="en" sz="2600"/>
            </a:br>
            <a:r>
              <a:rPr lang="en" sz="2400"/>
              <a:t>(outside of class time)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&lt;2 hours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2-4 hours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4-6 hours </a:t>
            </a:r>
            <a:br>
              <a:rPr lang="en" sz="1600"/>
            </a:br>
            <a:r>
              <a:rPr lang="en" sz="1600"/>
              <a:t>6+ hours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000000"/>
                </a:solidFill>
              </a:rPr>
              <a:t>Because </a:t>
            </a:r>
            <a:r>
              <a:rPr b="1" lang="en" strike="sngStrike">
                <a:solidFill>
                  <a:srgbClr val="000000"/>
                </a:solidFill>
              </a:rPr>
              <a:t>we’re lazy 😎</a:t>
            </a:r>
            <a:r>
              <a:rPr b="1" lang="en">
                <a:solidFill>
                  <a:srgbClr val="000000"/>
                </a:solidFill>
              </a:rPr>
              <a:t> active learning is effective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268" name="Google Shape;268;p4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110825" y="4663225"/>
            <a:ext cx="533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https://iubmb.onlinelibrary.wiley.com/doi/full/10.1002/bmb.21413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338" y="1348600"/>
            <a:ext cx="7111325" cy="24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77" name="Google Shape;277;p4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5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br>
              <a:rPr lang="en" sz="2000">
                <a:solidFill>
                  <a:srgbClr val="666666"/>
                </a:solidFill>
              </a:rPr>
            </a:br>
            <a:br>
              <a:rPr lang="en" sz="2000">
                <a:solidFill>
                  <a:srgbClr val="666666"/>
                </a:solidFill>
              </a:rPr>
            </a:b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I have a question… now what?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idx="4294967295" type="title"/>
          </p:nvPr>
        </p:nvSpPr>
        <p:spPr>
          <a:xfrm>
            <a:off x="110825" y="86800"/>
            <a:ext cx="895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 RE participation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5" name="Google Shape;285;p4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00000"/>
                </a:solidFill>
              </a:rPr>
              <a:t>Your first time learning in a pandemic, our first time teaching </a:t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292" name="Google Shape;292;p4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150" y="1104950"/>
            <a:ext cx="3657950" cy="36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00" name="Google Shape;300;p4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8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2.5 pts per class, graded prior to next class </a:t>
            </a:r>
            <a:endParaRPr b="1" sz="2000">
              <a:solidFill>
                <a:srgbClr val="3C78D8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Can be [</a:t>
            </a:r>
            <a:r>
              <a:rPr lang="en" sz="1600">
                <a:solidFill>
                  <a:srgbClr val="434343"/>
                </a:solidFill>
                <a:highlight>
                  <a:srgbClr val="FFE599"/>
                </a:highlight>
              </a:rPr>
              <a:t>one</a:t>
            </a:r>
            <a:r>
              <a:rPr lang="en" sz="1600">
                <a:solidFill>
                  <a:srgbClr val="434343"/>
                </a:solidFill>
              </a:rPr>
              <a:t>] question </a:t>
            </a:r>
            <a:r>
              <a:rPr b="1" i="1" lang="en" sz="1600">
                <a:solidFill>
                  <a:srgbClr val="434343"/>
                </a:solidFill>
                <a:highlight>
                  <a:srgbClr val="FFE599"/>
                </a:highlight>
              </a:rPr>
              <a:t>or</a:t>
            </a:r>
            <a:r>
              <a:rPr lang="en" sz="1600">
                <a:solidFill>
                  <a:srgbClr val="434343"/>
                </a:solidFill>
              </a:rPr>
              <a:t> answer, more are welcome of course</a:t>
            </a:r>
            <a:endParaRPr sz="16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Intention: To practice your understanding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08" name="Google Shape;308;p4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9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2.5 pts per class, graded prior to next class </a:t>
            </a:r>
            <a:endParaRPr b="1" sz="2000">
              <a:solidFill>
                <a:srgbClr val="3C78D8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Can be [</a:t>
            </a:r>
            <a:r>
              <a:rPr lang="en" sz="1600">
                <a:solidFill>
                  <a:srgbClr val="434343"/>
                </a:solidFill>
                <a:highlight>
                  <a:srgbClr val="FFE599"/>
                </a:highlight>
              </a:rPr>
              <a:t>one</a:t>
            </a:r>
            <a:r>
              <a:rPr lang="en" sz="1600">
                <a:solidFill>
                  <a:srgbClr val="434343"/>
                </a:solidFill>
              </a:rPr>
              <a:t>] question </a:t>
            </a:r>
            <a:r>
              <a:rPr b="1" i="1" lang="en" sz="1600">
                <a:solidFill>
                  <a:srgbClr val="434343"/>
                </a:solidFill>
                <a:highlight>
                  <a:srgbClr val="FFE599"/>
                </a:highlight>
              </a:rPr>
              <a:t>or</a:t>
            </a:r>
            <a:r>
              <a:rPr lang="en" sz="1600">
                <a:solidFill>
                  <a:srgbClr val="434343"/>
                </a:solidFill>
              </a:rPr>
              <a:t> answer, more are welcome of course</a:t>
            </a:r>
            <a:endParaRPr sz="16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Intention: To practice your understanding</a:t>
            </a:r>
            <a:endParaRPr sz="16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To help with clutter and also make topics easier to find, 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post a new question you have as its own post</a:t>
            </a:r>
            <a:endParaRPr sz="20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Check if someone has already asked the question you have</a:t>
            </a:r>
            <a:endParaRPr sz="16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Answer the question if you know the answer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16" name="Google Shape;316;p5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50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2.5 pts per class, graded prior to next class </a:t>
            </a:r>
            <a:endParaRPr b="1" sz="2000">
              <a:solidFill>
                <a:srgbClr val="3C78D8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Can be [</a:t>
            </a:r>
            <a:r>
              <a:rPr lang="en" sz="1600">
                <a:solidFill>
                  <a:srgbClr val="434343"/>
                </a:solidFill>
                <a:highlight>
                  <a:srgbClr val="FFE599"/>
                </a:highlight>
              </a:rPr>
              <a:t>one</a:t>
            </a:r>
            <a:r>
              <a:rPr lang="en" sz="1600">
                <a:solidFill>
                  <a:srgbClr val="434343"/>
                </a:solidFill>
              </a:rPr>
              <a:t>] question </a:t>
            </a:r>
            <a:r>
              <a:rPr b="1" i="1" lang="en" sz="1600">
                <a:solidFill>
                  <a:srgbClr val="434343"/>
                </a:solidFill>
                <a:highlight>
                  <a:srgbClr val="FFE599"/>
                </a:highlight>
              </a:rPr>
              <a:t>or</a:t>
            </a:r>
            <a:r>
              <a:rPr lang="en" sz="1600">
                <a:solidFill>
                  <a:srgbClr val="434343"/>
                </a:solidFill>
              </a:rPr>
              <a:t> answer, more are welcome of course</a:t>
            </a:r>
            <a:endParaRPr sz="1600">
              <a:solidFill>
                <a:srgbClr val="43434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</a:pPr>
            <a:r>
              <a:rPr lang="en" sz="1600">
                <a:solidFill>
                  <a:srgbClr val="434343"/>
                </a:solidFill>
              </a:rPr>
              <a:t>Intention: To practice your understanding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5" y="2422775"/>
            <a:ext cx="5722926" cy="24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slight (but final) adjustment on Slack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25" name="Google Shape;325;p5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51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35450"/>
            <a:ext cx="4059425" cy="385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Helpful Sites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34" name="Google Shape;334;p5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52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337" name="Google Shape;337;p52"/>
          <p:cNvPicPr preferRelativeResize="0"/>
          <p:nvPr/>
        </p:nvPicPr>
        <p:blipFill rotWithShape="1">
          <a:blip r:embed="rId3">
            <a:alphaModFix/>
          </a:blip>
          <a:srcRect b="0" l="0" r="10071" t="0"/>
          <a:stretch/>
        </p:blipFill>
        <p:spPr>
          <a:xfrm>
            <a:off x="4280725" y="1423175"/>
            <a:ext cx="4552475" cy="3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/>
          <p:nvPr/>
        </p:nvSpPr>
        <p:spPr>
          <a:xfrm>
            <a:off x="317400" y="1621200"/>
            <a:ext cx="39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</a:t>
            </a:r>
            <a:endParaRPr sz="2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Helpful Sites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44" name="Google Shape;344;p5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53"/>
          <p:cNvSpPr txBox="1"/>
          <p:nvPr/>
        </p:nvSpPr>
        <p:spPr>
          <a:xfrm>
            <a:off x="317400" y="866350"/>
            <a:ext cx="870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347" name="Google Shape;347;p53"/>
          <p:cNvSpPr txBox="1"/>
          <p:nvPr/>
        </p:nvSpPr>
        <p:spPr>
          <a:xfrm>
            <a:off x="317400" y="1621200"/>
            <a:ext cx="39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</a:t>
            </a:r>
            <a:endParaRPr sz="2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C232"/>
              </a:solidFill>
            </a:endParaRPr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00" y="2394863"/>
            <a:ext cx="3959375" cy="94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3"/>
          <p:cNvPicPr preferRelativeResize="0"/>
          <p:nvPr/>
        </p:nvPicPr>
        <p:blipFill rotWithShape="1">
          <a:blip r:embed="rId5">
            <a:alphaModFix/>
          </a:blip>
          <a:srcRect b="0" l="0" r="10071" t="0"/>
          <a:stretch/>
        </p:blipFill>
        <p:spPr>
          <a:xfrm>
            <a:off x="4280725" y="1423175"/>
            <a:ext cx="4552475" cy="3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600"/>
              <a:t>HW2 was...</a:t>
            </a:r>
            <a:br>
              <a:rPr b="1" lang="en" sz="26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easier for me to navigate than HW1, due to being more comfortable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easier for me to navigate than HW1, due to it being an easier assignment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harder for me to navigate than HW1, but I do feel more comfortable </a:t>
            </a:r>
            <a:br>
              <a:rPr lang="en" sz="1600"/>
            </a:br>
            <a:r>
              <a:rPr lang="en" sz="1600"/>
              <a:t>harder for me to navigate than HW1, and I still feel very stressed in this class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55" name="Google Shape;355;p5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4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br>
              <a:rPr lang="en" sz="2000">
                <a:solidFill>
                  <a:srgbClr val="666666"/>
                </a:solidFill>
              </a:rPr>
            </a:br>
            <a:br>
              <a:rPr lang="en" sz="2000">
                <a:solidFill>
                  <a:srgbClr val="666666"/>
                </a:solidFill>
              </a:rPr>
            </a:b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 have a question… now what?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Zoom study group</a:t>
            </a:r>
            <a:r>
              <a:rPr lang="en" sz="2000">
                <a:solidFill>
                  <a:srgbClr val="3C78D8"/>
                </a:solidFill>
              </a:rPr>
              <a:t> </a:t>
            </a:r>
            <a:r>
              <a:rPr lang="en" sz="2000">
                <a:solidFill>
                  <a:srgbClr val="434343"/>
                </a:solidFill>
              </a:rPr>
              <a:t>(self-organized) for any time 🎉</a:t>
            </a:r>
            <a:br>
              <a:rPr lang="en" sz="2000">
                <a:solidFill>
                  <a:srgbClr val="434343"/>
                </a:solidFill>
              </a:rPr>
            </a:br>
            <a:r>
              <a:rPr lang="en" sz="2000">
                <a:solidFill>
                  <a:srgbClr val="434343"/>
                </a:solidFill>
              </a:rPr>
              <a:t>	</a:t>
            </a:r>
            <a:r>
              <a:rPr lang="en" sz="1500">
                <a:solidFill>
                  <a:srgbClr val="434343"/>
                </a:solidFill>
              </a:rPr>
              <a:t>Meeting ID: 944 7012 5565</a:t>
            </a:r>
            <a:br>
              <a:rPr lang="en" sz="1500">
                <a:solidFill>
                  <a:srgbClr val="434343"/>
                </a:solidFill>
              </a:rPr>
            </a:br>
            <a:r>
              <a:rPr lang="en" sz="1500">
                <a:solidFill>
                  <a:srgbClr val="434343"/>
                </a:solidFill>
              </a:rPr>
              <a:t> 	Passcode: AbcbStudy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5"/>
          <p:cNvSpPr txBox="1"/>
          <p:nvPr>
            <p:ph type="title"/>
          </p:nvPr>
        </p:nvSpPr>
        <p:spPr>
          <a:xfrm>
            <a:off x="667950" y="273800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600"/>
              <a:t>Assessment of Bash (Weeks 1-2)</a:t>
            </a:r>
            <a:br>
              <a:rPr b="1" lang="en" sz="26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6"/>
          <p:cNvSpPr txBox="1"/>
          <p:nvPr>
            <p:ph type="title"/>
          </p:nvPr>
        </p:nvSpPr>
        <p:spPr>
          <a:xfrm>
            <a:off x="547050" y="691600"/>
            <a:ext cx="78081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 u="sng"/>
              <a:t>Question 1</a:t>
            </a:r>
            <a:endParaRPr b="1" sz="18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I can run code in a markdown cell. 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400"/>
              <a:t>True</a:t>
            </a:r>
            <a:br>
              <a:rPr lang="en" sz="1400"/>
            </a:br>
            <a:r>
              <a:rPr lang="en" sz="1400"/>
              <a:t>False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 u="sng"/>
              <a:t>Question 2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%%bash</a:t>
            </a:r>
            <a:br>
              <a:rPr lang="en" sz="1800"/>
            </a:br>
            <a:r>
              <a:rPr lang="en" sz="1400"/>
              <a:t>Can only be used as syntax in terminal</a:t>
            </a:r>
            <a:br>
              <a:rPr lang="en" sz="1400"/>
            </a:br>
            <a:r>
              <a:rPr lang="en" sz="1400"/>
              <a:t>Can only be used as syntax in jupyter notebook</a:t>
            </a:r>
            <a:br>
              <a:rPr lang="en" sz="1400"/>
            </a:br>
            <a:r>
              <a:rPr lang="en" sz="1400"/>
              <a:t>Can be used as syntax in either </a:t>
            </a:r>
            <a:br>
              <a:rPr lang="en" sz="1400"/>
            </a:br>
            <a:r>
              <a:rPr lang="en" sz="1400"/>
              <a:t>Not sure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b="1" lang="en" sz="1800"/>
            </a:br>
            <a:r>
              <a:rPr b="1" lang="en" sz="1800" u="sng"/>
              <a:t>Question 3 (select all that apply)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/>
              <a:t>The command, awk {print$3} artists.txt</a:t>
            </a:r>
            <a:br>
              <a:rPr lang="en" sz="1800"/>
            </a:br>
            <a:r>
              <a:rPr lang="en" sz="1400"/>
              <a:t>is missing a pattern, but will still run</a:t>
            </a:r>
            <a:br>
              <a:rPr lang="en" sz="1400"/>
            </a:br>
            <a:r>
              <a:rPr lang="en" sz="1400"/>
              <a:t>needs a pattern, depending on desired output</a:t>
            </a:r>
            <a:br>
              <a:rPr lang="en" sz="1400"/>
            </a:br>
            <a:r>
              <a:rPr lang="en" sz="1400"/>
              <a:t>needs a pattern to run</a:t>
            </a:r>
            <a:br>
              <a:rPr lang="en" sz="1800"/>
            </a:br>
            <a:endParaRPr sz="1800"/>
          </a:p>
        </p:txBody>
      </p:sp>
      <p:sp>
        <p:nvSpPr>
          <p:cNvPr id="371" name="Google Shape;37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HW 1 -- Common Items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77" name="Google Shape;377;p5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57"/>
          <p:cNvSpPr txBox="1"/>
          <p:nvPr/>
        </p:nvSpPr>
        <p:spPr>
          <a:xfrm>
            <a:off x="321175" y="1071750"/>
            <a:ext cx="82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12 points total: 10 task + 1 code + 1 written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10 points max possible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Key is on </a:t>
            </a:r>
            <a:r>
              <a:rPr lang="en" sz="2000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Make sure to submit prior to class (8 AM PST on Tuesdays)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Make sure you stop running after you’ve saved (speed, demo)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Make sure blocks of code are in Code cells &gt; Markdown (demo)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If you’re unsure about what a question is asking, clarify in Slack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HW 1 -- Common Items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85" name="Google Shape;385;p5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21175" y="1071750"/>
            <a:ext cx="82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12 points total: 10 task + 1 code + 1 written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10 points max possible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Key is on </a:t>
            </a:r>
            <a:r>
              <a:rPr lang="en" sz="2000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br>
              <a:rPr lang="en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Resources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3" name="Google Shape;393;p5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59"/>
          <p:cNvSpPr txBox="1"/>
          <p:nvPr/>
        </p:nvSpPr>
        <p:spPr>
          <a:xfrm>
            <a:off x="280650" y="1071750"/>
            <a:ext cx="85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General Bash tutorials and exercises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Huitian’s exercises</a:t>
            </a:r>
            <a:r>
              <a:rPr lang="en" sz="1200"/>
              <a:t> from Fall 2018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https://www.learnshell.org/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https://www.gnu.org/software/bash/manual/bash.pdf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http://index-of.co.uk/Programming/Bash_Guide_for_Beginners_2nd_Ed.pdf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https://theswissbay.ch/pdf/Gentoomen%20Library/Programming/Bash/O%27Reilly%20bash%20CookBook.pdf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More on Bash commands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https://seankross.com/the-unix-workbench/command-line-basics.html#hello-terminal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https://mywiki.wooledge.org/BashGuide/SpecialCharacters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The </a:t>
            </a:r>
            <a:r>
              <a:rPr lang="en" sz="12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dangers of rm command</a:t>
            </a:r>
            <a:r>
              <a:rPr lang="en" sz="1200">
                <a:solidFill>
                  <a:schemeClr val="dk1"/>
                </a:solidFill>
              </a:rPr>
              <a:t>, an others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Renaming files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linkClick r:id="rId12"/>
              </a:rPr>
              <a:t>awk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Debugging: </a:t>
            </a:r>
            <a:r>
              <a:rPr lang="en" sz="1600" u="sng">
                <a:solidFill>
                  <a:schemeClr val="hlink"/>
                </a:solidFill>
                <a:hlinkClick r:id="rId13"/>
              </a:rPr>
              <a:t>https://regex101.com/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Github: </a:t>
            </a:r>
            <a:r>
              <a:rPr lang="en" sz="1600" u="sng">
                <a:solidFill>
                  <a:schemeClr val="accent5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https://guides.github.com/activities/hello-world/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0"/>
          <p:cNvSpPr txBox="1"/>
          <p:nvPr>
            <p:ph type="ctrTitle"/>
          </p:nvPr>
        </p:nvSpPr>
        <p:spPr>
          <a:xfrm>
            <a:off x="311708" y="20196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HW 2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/>
            </a:br>
            <a:r>
              <a:rPr lang="en"/>
              <a:t>Key,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and troubleshooting</a:t>
            </a:r>
            <a:endParaRPr/>
          </a:p>
        </p:txBody>
      </p:sp>
      <p:sp>
        <p:nvSpPr>
          <p:cNvPr id="402" name="Google Shape;40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1"/>
          <p:cNvSpPr txBox="1"/>
          <p:nvPr>
            <p:ph type="title"/>
          </p:nvPr>
        </p:nvSpPr>
        <p:spPr>
          <a:xfrm>
            <a:off x="372850" y="436600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Code Review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Open HW 3, complete A3.aa tasks in groups of 3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If you were a TA, what suggestion would you recommend? 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09" name="Google Shape;40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 rotWithShape="1">
          <a:blip r:embed="rId3">
            <a:alphaModFix/>
          </a:blip>
          <a:srcRect b="0" l="0" r="51721" t="52787"/>
          <a:stretch/>
        </p:blipFill>
        <p:spPr>
          <a:xfrm>
            <a:off x="6110203" y="625603"/>
            <a:ext cx="2485325" cy="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ctrTitle"/>
          </p:nvPr>
        </p:nvSpPr>
        <p:spPr>
          <a:xfrm>
            <a:off x="311708" y="11331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A3.ab</a:t>
            </a:r>
            <a:br>
              <a:rPr b="1" lang="en"/>
            </a:br>
            <a:r>
              <a:rPr b="1" lang="en"/>
              <a:t>Intro to R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416" name="Google Shape;416;p62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Credit: Huitian Dao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417" name="Google Shape;4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r>
              <a:rPr lang="en">
                <a:solidFill>
                  <a:srgbClr val="3C78D8"/>
                </a:solidFill>
              </a:rPr>
              <a:t>+ Git </a:t>
            </a:r>
            <a:endParaRPr>
              <a:solidFill>
                <a:srgbClr val="3C78D8"/>
              </a:solidFill>
            </a:endParaRPr>
          </a:p>
        </p:txBody>
      </p:sp>
      <p:cxnSp>
        <p:nvCxnSpPr>
          <p:cNvPr id="423" name="Google Shape;423;p6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63"/>
          <p:cNvSpPr txBox="1"/>
          <p:nvPr/>
        </p:nvSpPr>
        <p:spPr>
          <a:xfrm>
            <a:off x="0" y="4495075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https://pubmed.ncbi.nlm.nih.gov/29624415/</a:t>
            </a:r>
            <a:r>
              <a:rPr lang="en">
                <a:solidFill>
                  <a:srgbClr val="F1C232"/>
                </a:solidFill>
              </a:rPr>
              <a:t> 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3"/>
          <p:cNvSpPr txBox="1"/>
          <p:nvPr>
            <p:ph idx="4294967295" type="title"/>
          </p:nvPr>
        </p:nvSpPr>
        <p:spPr>
          <a:xfrm>
            <a:off x="4745575" y="401195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endParaRPr/>
          </a:p>
        </p:txBody>
      </p:sp>
      <p:cxnSp>
        <p:nvCxnSpPr>
          <p:cNvPr id="428" name="Google Shape;428;p63"/>
          <p:cNvCxnSpPr/>
          <p:nvPr/>
        </p:nvCxnSpPr>
        <p:spPr>
          <a:xfrm>
            <a:off x="3214138" y="4331000"/>
            <a:ext cx="1353600" cy="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9" name="Google Shape;42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625" y="845175"/>
            <a:ext cx="3059124" cy="261171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3"/>
          <p:cNvSpPr txBox="1"/>
          <p:nvPr/>
        </p:nvSpPr>
        <p:spPr>
          <a:xfrm>
            <a:off x="5769775" y="3456875"/>
            <a:ext cx="3288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F1C23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https://git-scm.com/book/en/v2/Getting-Started-About-Version-Control</a:t>
            </a:r>
            <a:r>
              <a:rPr lang="en" sz="600">
                <a:solidFill>
                  <a:srgbClr val="F1C232"/>
                </a:solidFill>
              </a:rPr>
              <a:t> </a:t>
            </a:r>
            <a:endParaRPr sz="600">
              <a:solidFill>
                <a:srgbClr val="F1C232"/>
              </a:solidFill>
            </a:endParaRPr>
          </a:p>
        </p:txBody>
      </p:sp>
      <p:sp>
        <p:nvSpPr>
          <p:cNvPr id="431" name="Google Shape;431;p63"/>
          <p:cNvSpPr txBox="1"/>
          <p:nvPr/>
        </p:nvSpPr>
        <p:spPr>
          <a:xfrm>
            <a:off x="5855625" y="3706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3C78D8"/>
                </a:solidFill>
              </a:rPr>
              <a:t>Git</a:t>
            </a:r>
            <a:r>
              <a:rPr lang="en" sz="2800">
                <a:solidFill>
                  <a:srgbClr val="3C78D8"/>
                </a:solidFill>
              </a:rPr>
              <a:t>hub </a:t>
            </a:r>
            <a:endParaRPr/>
          </a:p>
        </p:txBody>
      </p:sp>
      <p:sp>
        <p:nvSpPr>
          <p:cNvPr id="432" name="Google Shape;432;p63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433" name="Google Shape;433;p63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3C78D8"/>
                </a:solidFill>
              </a:rPr>
              <a:t>Reach out -- </a:t>
            </a:r>
            <a:r>
              <a:rPr b="1" lang="en">
                <a:solidFill>
                  <a:srgbClr val="3C78D8"/>
                </a:solidFill>
              </a:rPr>
              <a:t>We’re here for you!</a:t>
            </a:r>
            <a:endParaRPr b="1">
              <a:solidFill>
                <a:srgbClr val="3C78D8"/>
              </a:solidFill>
            </a:endParaRPr>
          </a:p>
        </p:txBody>
      </p:sp>
      <p:cxnSp>
        <p:nvCxnSpPr>
          <p:cNvPr id="129" name="Google Shape;129;p2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8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31" name="Google Shape;131;p28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33" name="Google Shape;133;p28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5" name="Google Shape;135;p28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Brief Histo-R-y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39" name="Google Shape;439;p6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700" y="240775"/>
            <a:ext cx="3659227" cy="28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Brief Histo-R-y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47" name="Google Shape;447;p6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700" y="240775"/>
            <a:ext cx="3659227" cy="28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5"/>
          <p:cNvSpPr txBox="1"/>
          <p:nvPr/>
        </p:nvSpPr>
        <p:spPr>
          <a:xfrm>
            <a:off x="280650" y="1071750"/>
            <a:ext cx="85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Started as ‘S’ in 1976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In 2000, beta version released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Primarily for statistical computing</a:t>
            </a: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A Brief Histo-R-y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56" name="Google Shape;456;p6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700" y="240775"/>
            <a:ext cx="3659227" cy="28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/>
          <p:nvPr/>
        </p:nvSpPr>
        <p:spPr>
          <a:xfrm>
            <a:off x="280650" y="1071750"/>
            <a:ext cx="85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Started as ‘S’ in 1976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In 2000, beta version released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Primarily for statistical computing</a:t>
            </a: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r>
              <a:rPr lang="en" sz="1800">
                <a:solidFill>
                  <a:srgbClr val="434343"/>
                </a:solidFill>
              </a:rPr>
              <a:t>Updates since this class was last offered (Fall 2018)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00" y="3464926"/>
            <a:ext cx="8150302" cy="11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6"/>
          <p:cNvSpPr txBox="1"/>
          <p:nvPr/>
        </p:nvSpPr>
        <p:spPr>
          <a:xfrm>
            <a:off x="110825" y="4663225"/>
            <a:ext cx="612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https://en.wikipedia.org/wiki/R_(programming_language)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R?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67" name="Google Shape;467;p6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9" name="Google Shape;4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839203" cy="2143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R?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75" name="Google Shape;475;p6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8"/>
          <p:cNvSpPr txBox="1"/>
          <p:nvPr/>
        </p:nvSpPr>
        <p:spPr>
          <a:xfrm>
            <a:off x="110825" y="4576775"/>
            <a:ext cx="839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https://www.newgenapps.com/blog/6-reasons-why-choose-r-programming-for-data-science-projects/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478" name="Google Shape;47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0500"/>
            <a:ext cx="8839203" cy="214366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8"/>
          <p:cNvSpPr txBox="1"/>
          <p:nvPr/>
        </p:nvSpPr>
        <p:spPr>
          <a:xfrm>
            <a:off x="280650" y="3265175"/>
            <a:ext cx="85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Becoming faster in usage (RE disadvantage)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Great for visualizing data (ie ggplot2 package) and statistics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Frequently used in academic research: Reproducibility and troubleshooting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Use what makes sense for your lab and research: Maybe R, maybe another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Basics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85" name="Google Shape;485;p6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69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Helpful tutorials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https://www.tutorialspoint.com/r/index.htm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http://swcarpentry.github.io/r-novice-gapminder/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Basics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493" name="Google Shape;493;p7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70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Helpful tutorials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https://www.tutorialspoint.com/r/index.htm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http://swcarpentry.github.io/r-novice-gapminder/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2+3? (demo)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Basics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01" name="Google Shape;501;p7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Helpful tutorials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https://www.tutorialspoint.com/r/index.htm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http://swcarpentry.github.io/r-novice-gapminder/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2+3? (demo)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pwd?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504" name="Google Shape;504;p71"/>
          <p:cNvGraphicFramePr/>
          <p:nvPr/>
        </p:nvGraphicFramePr>
        <p:xfrm>
          <a:off x="1566425" y="245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3345400"/>
                <a:gridCol w="3375650"/>
              </a:tblGrid>
              <a:tr h="50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Working directory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getwd()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45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Set working directory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setwd()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List files in directory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list.files()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45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Version check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R.Version()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help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help()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Syntax (demo with 2+3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10" name="Google Shape;510;p7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12" name="Google Shape;512;p72"/>
          <p:cNvGraphicFramePr/>
          <p:nvPr/>
        </p:nvGraphicFramePr>
        <p:xfrm>
          <a:off x="295725" y="96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3181350"/>
                <a:gridCol w="31718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Value assignment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&lt;-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Print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print()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Comments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# comments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Syntax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18" name="Google Shape;518;p7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20" name="Google Shape;520;p73"/>
          <p:cNvGraphicFramePr/>
          <p:nvPr/>
        </p:nvGraphicFramePr>
        <p:xfrm>
          <a:off x="486675" y="106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3109725"/>
                <a:gridCol w="31097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</a:t>
                      </a:r>
                      <a:r>
                        <a:rPr b="1" lang="en" sz="1800"/>
                        <a:t>ata 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Example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Character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“a”.   “qwe”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Numeric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2.   3.14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Integer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2L </a:t>
                      </a:r>
                      <a:r>
                        <a:rPr lang="en" sz="1800"/>
                        <a:t>(L indicates integer)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Logical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TRUE	FALSE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Complex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1+4i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26" name="Google Shape;526;p7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28" name="Google Shape;528;p74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34" name="Google Shape;534;p7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36" name="Google Shape;536;p75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37" name="Google Shape;53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50" y="3318388"/>
            <a:ext cx="1467616" cy="17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43" name="Google Shape;543;p7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45" name="Google Shape;545;p76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6" name="Google Shape;5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50" y="3318388"/>
            <a:ext cx="1467616" cy="1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650" y="3318400"/>
            <a:ext cx="3088549" cy="16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53" name="Google Shape;553;p7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55" name="Google Shape;555;p77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56" name="Google Shape;5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50" y="3318388"/>
            <a:ext cx="1467616" cy="1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650" y="3318400"/>
            <a:ext cx="3088549" cy="16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563" y="3130100"/>
            <a:ext cx="1577150" cy="18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8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 Data Types (like a .csv, but.. different)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64" name="Google Shape;564;p7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66" name="Google Shape;566;p78"/>
          <p:cNvGraphicFramePr/>
          <p:nvPr/>
        </p:nvGraphicFramePr>
        <p:xfrm>
          <a:off x="274713" y="8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1468250"/>
                <a:gridCol w="7126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An ordered collection of objects. A list allows you to gather a variety of objects.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sequence of data elements of same basic type.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Matrices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Elements of the same type arranges in two-dimensional rectangular layout.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 but can store more than 2 dimensions.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Like matrices, but different columns can have different modes (csv-like)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 nominal variable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67" name="Google Shape;5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50" y="3318388"/>
            <a:ext cx="1467616" cy="1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650" y="3318400"/>
            <a:ext cx="3088549" cy="16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563" y="3130100"/>
            <a:ext cx="1577150" cy="18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0840" y="3368975"/>
            <a:ext cx="1840085" cy="12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Jupyter &gt; RStudio?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76" name="Google Shape;576;p7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79"/>
          <p:cNvPicPr preferRelativeResize="0"/>
          <p:nvPr/>
        </p:nvPicPr>
        <p:blipFill rotWithShape="1">
          <a:blip r:embed="rId3">
            <a:alphaModFix/>
          </a:blip>
          <a:srcRect b="0" l="29663" r="28667" t="0"/>
          <a:stretch/>
        </p:blipFill>
        <p:spPr>
          <a:xfrm>
            <a:off x="4870025" y="-107987"/>
            <a:ext cx="2186900" cy="2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00" y="86800"/>
            <a:ext cx="1807225" cy="18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Jupyter &gt; RStudio?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85" name="Google Shape;585;p8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80"/>
          <p:cNvPicPr preferRelativeResize="0"/>
          <p:nvPr/>
        </p:nvPicPr>
        <p:blipFill rotWithShape="1">
          <a:blip r:embed="rId3">
            <a:alphaModFix/>
          </a:blip>
          <a:srcRect b="0" l="29663" r="28667" t="0"/>
          <a:stretch/>
        </p:blipFill>
        <p:spPr>
          <a:xfrm>
            <a:off x="4870025" y="-107987"/>
            <a:ext cx="2186900" cy="2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00" y="86800"/>
            <a:ext cx="1807225" cy="18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0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note-keeping (for learning)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See everything in one place</a:t>
            </a:r>
            <a:br>
              <a:rPr lang="en" sz="1800"/>
            </a:br>
            <a:r>
              <a:rPr lang="en" sz="1800"/>
              <a:t>(bash and R exercises)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Why Jupyter &gt; RStudio?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95" name="Google Shape;595;p8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81"/>
          <p:cNvPicPr preferRelativeResize="0"/>
          <p:nvPr/>
        </p:nvPicPr>
        <p:blipFill rotWithShape="1">
          <a:blip r:embed="rId3">
            <a:alphaModFix/>
          </a:blip>
          <a:srcRect b="0" l="29663" r="28667" t="0"/>
          <a:stretch/>
        </p:blipFill>
        <p:spPr>
          <a:xfrm>
            <a:off x="4870025" y="-107987"/>
            <a:ext cx="2186900" cy="2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600" y="86800"/>
            <a:ext cx="1807225" cy="18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1"/>
          <p:cNvSpPr txBox="1"/>
          <p:nvPr/>
        </p:nvSpPr>
        <p:spPr>
          <a:xfrm>
            <a:off x="267550" y="984150"/>
            <a:ext cx="68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note-keeping (for learning)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See everything in one place</a:t>
            </a:r>
            <a:br>
              <a:rPr lang="en" sz="1800"/>
            </a:br>
            <a:r>
              <a:rPr lang="en" sz="1800"/>
              <a:t>(bash and R exercises)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less new software to learn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Prof. Jill Waalen’s Biostats course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2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82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Individually,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Complete A3.bb Q3-4, start Q5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06" name="Google Shape;60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2"/>
          <p:cNvPicPr preferRelativeResize="0"/>
          <p:nvPr/>
        </p:nvPicPr>
        <p:blipFill rotWithShape="1">
          <a:blip r:embed="rId3">
            <a:alphaModFix/>
          </a:blip>
          <a:srcRect b="0" l="0" r="51721" t="52787"/>
          <a:stretch/>
        </p:blipFill>
        <p:spPr>
          <a:xfrm>
            <a:off x="6110203" y="625603"/>
            <a:ext cx="2485325" cy="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/>
          <p:nvPr/>
        </p:nvSpPr>
        <p:spPr>
          <a:xfrm>
            <a:off x="461100" y="4290125"/>
            <a:ext cx="487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https://rstudio-education.github.io/hopr/r-objects.html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3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Basic (Base R) Functions for Objects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4" name="Google Shape;61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15" name="Google Shape;615;p83"/>
          <p:cNvGraphicFramePr/>
          <p:nvPr/>
        </p:nvGraphicFramePr>
        <p:xfrm>
          <a:off x="419925" y="76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3000375"/>
                <a:gridCol w="540067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Type of object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class()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Storage mode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mode()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Names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names()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Structure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str()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Number of elements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length()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Current objects listing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ls()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Remove objects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rm()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52" name="Google Shape;152;p3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/>
        </p:nvSpPr>
        <p:spPr>
          <a:xfrm>
            <a:off x="321175" y="1071750"/>
            <a:ext cx="67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Code Review (homework)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Groups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Think-Pair-Share</a:t>
            </a:r>
            <a:endParaRPr b="1" sz="20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</a:rPr>
              <a:t>Individual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4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Basic Data Operations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21" name="Google Shape;62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22" name="Google Shape;622;p84"/>
          <p:cNvGraphicFramePr/>
          <p:nvPr/>
        </p:nvGraphicFramePr>
        <p:xfrm>
          <a:off x="362600" y="7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1057275"/>
                <a:gridCol w="2638425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Arithmetic operators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+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addition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-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subtraction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*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multiplication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/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division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** or ^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exponentiation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%%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modulus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%/%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integer division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23" name="Google Shape;623;p84"/>
          <p:cNvGraphicFramePr/>
          <p:nvPr/>
        </p:nvGraphicFramePr>
        <p:xfrm>
          <a:off x="4366100" y="7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1304925"/>
                <a:gridCol w="3219450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Logical operator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&gt; 	&gt;=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Greater    	Greater or equal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&lt; 	&lt;=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Less    	Less or equal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==	!=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Equal to    	Not equal to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!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NOT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|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&amp;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AND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</a:rPr>
                        <a:t>isTrue()</a:t>
                      </a:r>
                      <a:endParaRPr b="1" sz="18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If … is true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5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Mathematical Functions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29" name="Google Shape;62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0" name="Google Shape;630;p85"/>
          <p:cNvGraphicFramePr/>
          <p:nvPr/>
        </p:nvGraphicFramePr>
        <p:xfrm>
          <a:off x="190625" y="64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2085975"/>
                <a:gridCol w="490537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abs()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Absolute value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sqrt()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Square root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ceiling()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Ceiling(3.457) is 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floor()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Floor(3.457) is 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trunc()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Trunc(5.99) is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round()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Round(3.457, digits=2) is 3.48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signif()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Signif(3.475, digits=2) is 3.5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sin()   cos()  tan()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Trigonometric functions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log()  log10()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Natural logarithm or commom logarithm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</a:rPr>
                        <a:t>exp()</a:t>
                      </a:r>
                      <a:endParaRPr b="1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e^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6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Converting Data Types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6" name="Google Shape;63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7" name="Google Shape;637;p86"/>
          <p:cNvGraphicFramePr/>
          <p:nvPr/>
        </p:nvGraphicFramePr>
        <p:xfrm>
          <a:off x="439075" y="84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1391150"/>
                <a:gridCol w="1412325"/>
                <a:gridCol w="397570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From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Function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One longer 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c(x, y)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cbind(x, y)   rbind(x, y)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Data.frame(x, y)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as.vector()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as.data.frame(mymatrix)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frame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matrix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as.matrix()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Vector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unlist()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as.numeric()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*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Character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472C4"/>
                          </a:solidFill>
                        </a:rPr>
                        <a:t>as.character()</a:t>
                      </a:r>
                      <a:endParaRPr b="1" sz="1200"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7"/>
          <p:cNvSpPr txBox="1"/>
          <p:nvPr>
            <p:ph idx="4294967295" type="title"/>
          </p:nvPr>
        </p:nvSpPr>
        <p:spPr>
          <a:xfrm>
            <a:off x="61875" y="6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Popular R Packages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3" name="Google Shape;64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44" name="Google Shape;644;p87"/>
          <p:cNvGraphicFramePr/>
          <p:nvPr/>
        </p:nvGraphicFramePr>
        <p:xfrm>
          <a:off x="286200" y="72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{E06E37E4-2B75-4518-B5D4-6D96E5011B42}</a:tableStyleId>
              </a:tblPr>
              <a:tblGrid>
                <a:gridCol w="5095875"/>
                <a:gridCol w="3200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9CB9C"/>
                          </a:highlight>
                        </a:rPr>
                        <a:t>Purpose</a:t>
                      </a:r>
                      <a:endParaRPr b="1" sz="1000">
                        <a:highlight>
                          <a:srgbClr val="F9CB9C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9CB9C"/>
                          </a:highlight>
                        </a:rPr>
                        <a:t>Package</a:t>
                      </a:r>
                      <a:endParaRPr b="1" sz="1000">
                        <a:highlight>
                          <a:srgbClr val="F9CB9C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Learning 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DataScienceR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Bioinformatics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Bioconductor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Graphic display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ggplot2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Graphic annotation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ggrepel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Phylogenetic tree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ggtree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3D visualization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rgl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Heatmap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pheatmap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manipulation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dplyr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Single-cell / other large gene expression datasets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clusterExperiment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Pathway analysis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clusterprofiler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Differential analysis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DEseq2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0" name="Google Shape;160;p3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1"/>
          <p:cNvSpPr txBox="1"/>
          <p:nvPr/>
        </p:nvSpPr>
        <p:spPr>
          <a:xfrm>
            <a:off x="321175" y="1071750"/>
            <a:ext cx="810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Code Review (homework)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Identify a common problem you all encountered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162975" y="4663225"/>
            <a:ext cx="490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https://www.youtube.com/watch?v=a9_0UUUNt-Y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9" name="Google Shape;169;p3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2"/>
          <p:cNvSpPr txBox="1"/>
          <p:nvPr/>
        </p:nvSpPr>
        <p:spPr>
          <a:xfrm>
            <a:off x="321175" y="1071750"/>
            <a:ext cx="810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Code Review (homework)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Identify a common problem you all encountered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One person volunteers to </a:t>
            </a:r>
            <a:r>
              <a:rPr lang="en" sz="2000">
                <a:solidFill>
                  <a:srgbClr val="434343"/>
                </a:solidFill>
                <a:highlight>
                  <a:srgbClr val="FFE599"/>
                </a:highlight>
              </a:rPr>
              <a:t>walk-through their code</a:t>
            </a:r>
            <a:endParaRPr sz="2000">
              <a:solidFill>
                <a:srgbClr val="434343"/>
              </a:solidFill>
              <a:highlight>
                <a:srgbClr val="FFE599"/>
              </a:highlight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Utilize screen-share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Talk through each step, line-by-line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  <a:highlight>
                  <a:srgbClr val="B6D7A8"/>
                </a:highlight>
              </a:rPr>
              <a:t>The less judgement, the more learning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162975" y="4663225"/>
            <a:ext cx="490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https://www.youtube.com/watch?v=a9_0UUUNt-Y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create a better self-learning infrastructure?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78" name="Google Shape;178;p3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321175" y="1071750"/>
            <a:ext cx="810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I’m in a breakout room… now what?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b="1" lang="en" sz="2000">
                <a:solidFill>
                  <a:srgbClr val="3C78D8"/>
                </a:solidFill>
                <a:highlight>
                  <a:srgbClr val="FFE599"/>
                </a:highlight>
              </a:rPr>
              <a:t>Code Review (homework)</a:t>
            </a:r>
            <a:endParaRPr b="1" sz="2000">
              <a:solidFill>
                <a:srgbClr val="3C78D8"/>
              </a:solidFill>
              <a:highlight>
                <a:srgbClr val="FFE599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Identify a common problem you all encountered</a:t>
            </a:r>
            <a:endParaRPr sz="2000">
              <a:solidFill>
                <a:srgbClr val="434343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One person volunteers to walk-through their code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Utilize screen-share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Talk through each step, line-by-line</a:t>
            </a:r>
            <a:endParaRPr sz="2000">
              <a:solidFill>
                <a:srgbClr val="434343"/>
              </a:solidFill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en" sz="2000">
                <a:solidFill>
                  <a:srgbClr val="434343"/>
                </a:solidFill>
                <a:highlight>
                  <a:srgbClr val="B6D7A8"/>
                </a:highlight>
              </a:rPr>
              <a:t>The less judgement, the more learning</a:t>
            </a:r>
            <a:endParaRPr b="1" sz="2000">
              <a:solidFill>
                <a:srgbClr val="434343"/>
              </a:solidFill>
              <a:highlight>
                <a:srgbClr val="B6D7A8"/>
              </a:highlight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■"/>
            </a:pPr>
            <a:r>
              <a:rPr lang="en" sz="2000">
                <a:solidFill>
                  <a:srgbClr val="434343"/>
                </a:solidFill>
              </a:rPr>
              <a:t>Take notes on how each of your understanding of that code (and question) is now improved</a:t>
            </a:r>
            <a:br>
              <a:rPr lang="en" sz="2000">
                <a:solidFill>
                  <a:srgbClr val="3C78D8"/>
                </a:solidFill>
              </a:rPr>
            </a:br>
            <a:br>
              <a:rPr lang="en" sz="2000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</p:txBody>
      </p:sp>
      <p:sp>
        <p:nvSpPr>
          <p:cNvPr id="181" name="Google Shape;181;p33"/>
          <p:cNvSpPr txBox="1"/>
          <p:nvPr/>
        </p:nvSpPr>
        <p:spPr>
          <a:xfrm>
            <a:off x="162975" y="4663225"/>
            <a:ext cx="490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https://www.youtube.com/watch?v=a9_0UUUNt-Y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